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9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8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4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5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0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8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5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2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1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5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80E1-5BFD-4FB9-99AA-21962447CA60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CD0E-DDF5-4613-83DD-8F9C83AD8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emo-zavod.ru/katalog/katalog-produkcii/oborudovanie-dlja-cifrovogo/tvjet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emo-zavod.ru/katalog/katalog-produkcii/prinadlezhnosti-dlja-montazha-antenn/adaptery-pitanija/usb-inzhektor-remo-bas-800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emo-zavod.ru/katalog/katalog-produkcii/oborudovanie-dlja-cifrovogo/tvjet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hyperlink" Target="http://remo-zavod.ru/katalog/katalog-produkcii/prinadlezhnosti-dlja-montazha-antenn/kabelnye-nabory/udlinitel-antennyj-ua-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hyperlink" Target="http://remo-zavod.ru/katalog/katalog-produkcii/oborudovanie-dlja-cifrovogo/tvjet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hyperlink" Target="http://remo-zavod.ru/katalog/katalog-produkcii/16-drugaja-produkcija/polki/polka-wall-shelf-m-ba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2568" y="2483359"/>
            <a:ext cx="6852350" cy="1896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803" y="86396"/>
            <a:ext cx="7409703" cy="841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6286027"/>
            <a:ext cx="1661620" cy="4903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6" y="1422343"/>
            <a:ext cx="6808080" cy="45627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07" y="6286027"/>
            <a:ext cx="2117480" cy="4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6286027"/>
            <a:ext cx="1661620" cy="490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60" y="6269454"/>
            <a:ext cx="2117480" cy="47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110709"/>
            <a:ext cx="8969675" cy="583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98" y="1259425"/>
            <a:ext cx="5810066" cy="4844143"/>
          </a:xfrm>
          <a:prstGeom prst="rect">
            <a:avLst/>
          </a:prstGeom>
          <a:effectLst/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421086" y="902918"/>
            <a:ext cx="3638654" cy="5200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With its </a:t>
            </a:r>
            <a:r>
              <a:rPr lang="en-US" altLang="ru-RU" sz="3000" b="1" dirty="0">
                <a:solidFill>
                  <a:srgbClr val="E31E24"/>
                </a:solidFill>
                <a:latin typeface="Bebas Neue Cyrillic" panose="02000506000000020004"/>
              </a:rPr>
              <a:t>new amplifier IC chip,</a:t>
            </a:r>
          </a:p>
          <a:p>
            <a:pPr algn="ctr">
              <a:buSzPct val="100000"/>
            </a:pP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indoor directional TV antenna </a:t>
            </a:r>
          </a:p>
          <a:p>
            <a:pPr algn="ctr">
              <a:buSzPct val="100000"/>
            </a:pP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«</a:t>
            </a:r>
            <a:r>
              <a:rPr lang="en-US" altLang="ru-RU" sz="3000" b="1" dirty="0" err="1">
                <a:solidFill>
                  <a:srgbClr val="000000"/>
                </a:solidFill>
                <a:latin typeface="Bebas Neue Cyrillic" panose="02000506000000020004"/>
              </a:rPr>
              <a:t>remo</a:t>
            </a: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 BAS-5340 TVJET» </a:t>
            </a:r>
          </a:p>
          <a:p>
            <a:pPr algn="ctr">
              <a:buSzPct val="100000"/>
            </a:pP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should be your great assistant in on-air free digital TV reception</a:t>
            </a:r>
            <a:endParaRPr lang="en-US" altLang="ru-RU" sz="3000" b="1" dirty="0">
              <a:solidFill>
                <a:srgbClr val="E31E24"/>
              </a:solidFill>
              <a:latin typeface="Bebas Neue Cyrillic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80175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7824"/>
            <a:ext cx="9144000" cy="1655762"/>
          </a:xfrm>
        </p:spPr>
        <p:txBody>
          <a:bodyPr>
            <a:normAutofit/>
          </a:bodyPr>
          <a:lstStyle/>
          <a:p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Bebas Neue Cyrillic" panose="02000506000000020004" pitchFamily="2" charset="0"/>
              </a:rPr>
              <a:t>They look great pair in combination with black-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Bebas Neue Cyrillic" panose="02000506000000020004" pitchFamily="2" charset="0"/>
              </a:rPr>
              <a:t>coloured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Bebas Neue Cyrillic" panose="02000506000000020004" pitchFamily="2" charset="0"/>
              </a:rPr>
              <a:t> equipment</a:t>
            </a:r>
            <a:endParaRPr lang="ru-RU" sz="5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Bebas Neue Cyrillic" panose="0200050600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6286027"/>
            <a:ext cx="1661620" cy="490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60" y="6269454"/>
            <a:ext cx="2117480" cy="472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" y="2439000"/>
            <a:ext cx="4479316" cy="3359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23" y="2439000"/>
            <a:ext cx="4479316" cy="3359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110709"/>
            <a:ext cx="8969675" cy="583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77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7824"/>
            <a:ext cx="9144000" cy="738096"/>
          </a:xfrm>
        </p:spPr>
        <p:txBody>
          <a:bodyPr>
            <a:normAutofit lnSpcReduction="10000"/>
          </a:bodyPr>
          <a:lstStyle/>
          <a:p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Bebas Neue Cyrillic" panose="02000506000000020004" pitchFamily="2" charset="0"/>
              </a:rPr>
              <a:t>Two ways of power supply</a:t>
            </a:r>
            <a:endParaRPr lang="ru-RU" sz="5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Bebas Neue Cyrillic" panose="0200050600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6286027"/>
            <a:ext cx="1661620" cy="490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60" y="6269454"/>
            <a:ext cx="2117480" cy="4727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41" y="1250410"/>
            <a:ext cx="3713343" cy="309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110709"/>
            <a:ext cx="8969675" cy="583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" name="Соединитель: уступ 5"/>
          <p:cNvCxnSpPr/>
          <p:nvPr/>
        </p:nvCxnSpPr>
        <p:spPr>
          <a:xfrm rot="10800000" flipV="1">
            <a:off x="1148347" y="2135729"/>
            <a:ext cx="1311309" cy="842016"/>
          </a:xfrm>
          <a:prstGeom prst="bentConnector3">
            <a:avLst>
              <a:gd name="adj1" fmla="val 101541"/>
            </a:avLst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Рисунок 2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261"/>
            <a:ext cx="3038724" cy="2279043"/>
          </a:xfrm>
          <a:prstGeom prst="rect">
            <a:avLst/>
          </a:prstGeom>
        </p:spPr>
      </p:pic>
      <p:cxnSp>
        <p:nvCxnSpPr>
          <p:cNvPr id="32" name="Соединитель: уступ 31"/>
          <p:cNvCxnSpPr/>
          <p:nvPr/>
        </p:nvCxnSpPr>
        <p:spPr>
          <a:xfrm>
            <a:off x="5992586" y="2192110"/>
            <a:ext cx="1486195" cy="883386"/>
          </a:xfrm>
          <a:prstGeom prst="bentConnector3">
            <a:avLst>
              <a:gd name="adj1" fmla="val 98342"/>
            </a:avLst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Прямоугольник: скругленные углы 38"/>
          <p:cNvSpPr/>
          <p:nvPr/>
        </p:nvSpPr>
        <p:spPr>
          <a:xfrm>
            <a:off x="6640181" y="3230982"/>
            <a:ext cx="1677201" cy="8833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Bebas Neue Cyrillic" panose="02000506000000020004" pitchFamily="2" charset="0"/>
              </a:rPr>
              <a:t>Digital Tuner</a:t>
            </a:r>
            <a:endParaRPr lang="ru-RU" sz="3000" b="1" dirty="0">
              <a:latin typeface="Bebas Neue Cyrillic" panose="02000506000000020004" pitchFamily="2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680760" y="3230982"/>
            <a:ext cx="1677201" cy="8833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Bebas Neue Cyrillic" panose="02000506000000020004" pitchFamily="2" charset="0"/>
              </a:rPr>
              <a:t>USB</a:t>
            </a:r>
            <a:endParaRPr lang="ru-RU" sz="3000" b="1" dirty="0">
              <a:latin typeface="Bebas Neue Cyrillic" panose="02000506000000020004" pitchFamily="2" charset="0"/>
            </a:endParaRPr>
          </a:p>
        </p:txBody>
      </p:sp>
      <p:pic>
        <p:nvPicPr>
          <p:cNvPr id="41" name="Рисунок 40">
            <a:hlinkClick r:id="rId8"/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60" y="3339875"/>
            <a:ext cx="4813475" cy="3479498"/>
          </a:xfrm>
          <a:prstGeom prst="rect">
            <a:avLst/>
          </a:prstGeom>
        </p:spPr>
      </p:pic>
      <p:sp>
        <p:nvSpPr>
          <p:cNvPr id="45" name="Равно 44"/>
          <p:cNvSpPr/>
          <p:nvPr/>
        </p:nvSpPr>
        <p:spPr>
          <a:xfrm>
            <a:off x="2727834" y="4768661"/>
            <a:ext cx="928390" cy="529959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Равно 45"/>
          <p:cNvSpPr/>
          <p:nvPr/>
        </p:nvSpPr>
        <p:spPr>
          <a:xfrm>
            <a:off x="4587429" y="4768661"/>
            <a:ext cx="928390" cy="529959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-510800" y="4660558"/>
            <a:ext cx="9144000" cy="73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Bebas Neue Cyrillic" panose="02000506000000020004" pitchFamily="2" charset="0"/>
              </a:rPr>
              <a:t>5</a:t>
            </a:r>
            <a:r>
              <a:rPr lang="en-US" sz="55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Bebas Neue Cyrillic" panose="02000506000000020004" pitchFamily="2" charset="0"/>
              </a:rPr>
              <a:t> V</a:t>
            </a:r>
            <a:endParaRPr lang="ru-RU" sz="5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Bebas Neue Cyrillic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7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6286027"/>
            <a:ext cx="1661620" cy="490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60" y="6269454"/>
            <a:ext cx="2117480" cy="47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110709"/>
            <a:ext cx="8969675" cy="583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433" y="693964"/>
            <a:ext cx="5679725" cy="4733104"/>
          </a:xfrm>
          <a:prstGeom prst="rect">
            <a:avLst/>
          </a:prstGeom>
          <a:effectLst/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906736" y="798778"/>
            <a:ext cx="4153004" cy="41311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ebas Neue Cyrillic" panose="02000506000000020004" pitchFamily="2" charset="0"/>
              </a:rPr>
              <a:t>Specifications</a:t>
            </a:r>
            <a:r>
              <a:rPr lang="ru-RU" sz="3600" b="1" dirty="0">
                <a:latin typeface="Bebas Neue Cyrillic" panose="02000506000000020004" pitchFamily="2" charset="0"/>
              </a:rPr>
              <a:t>:</a:t>
            </a:r>
          </a:p>
          <a:p>
            <a:endParaRPr lang="ru-RU" sz="2200" b="1" dirty="0">
              <a:latin typeface="Bebas Neue Cyrillic" panose="02000506000000020004" pitchFamily="2" charset="0"/>
            </a:endParaRPr>
          </a:p>
          <a:p>
            <a:r>
              <a:rPr lang="en-US" sz="2200" b="1" dirty="0">
                <a:latin typeface="Bebas Neue Cyrillic" panose="02000506000000020004" pitchFamily="2" charset="0"/>
              </a:rPr>
              <a:t>Antenna</a:t>
            </a:r>
            <a:r>
              <a:rPr lang="ru-RU" sz="2200" b="1" dirty="0">
                <a:latin typeface="Bebas Neue Cyrillic" panose="02000506000000020004" pitchFamily="2" charset="0"/>
              </a:rPr>
              <a:t> </a:t>
            </a:r>
            <a:r>
              <a:rPr lang="en-US" sz="2200" b="1" dirty="0">
                <a:latin typeface="Bebas Neue Cyrillic" panose="02000506000000020004" pitchFamily="2" charset="0"/>
              </a:rPr>
              <a:t>Type</a:t>
            </a:r>
            <a:r>
              <a:rPr lang="ru-RU" sz="2200" b="1" dirty="0"/>
              <a:t>…………………..</a:t>
            </a:r>
            <a:r>
              <a:rPr lang="en-US" sz="2200" b="1" dirty="0">
                <a:latin typeface="Bebas Neue Cyrillic" panose="02000506000000020004" pitchFamily="2" charset="0"/>
              </a:rPr>
              <a:t>UHF</a:t>
            </a:r>
            <a:endParaRPr lang="ru-RU" sz="2200" b="1" dirty="0">
              <a:latin typeface="Bebas Neue Cyrillic" panose="02000506000000020004" pitchFamily="2" charset="0"/>
            </a:endParaRPr>
          </a:p>
          <a:p>
            <a:r>
              <a:rPr lang="en-US" sz="2200" b="1" dirty="0">
                <a:latin typeface="Bebas Neue Cyrillic" panose="02000506000000020004" pitchFamily="2" charset="0"/>
              </a:rPr>
              <a:t>Gain</a:t>
            </a:r>
            <a:r>
              <a:rPr lang="ru-RU" sz="2200" b="1" dirty="0">
                <a:latin typeface="Bebas Neue Cyrillic" panose="02000506000000020004" pitchFamily="2" charset="0"/>
              </a:rPr>
              <a:t>, </a:t>
            </a:r>
            <a:r>
              <a:rPr lang="en-US" sz="2200" b="1" dirty="0">
                <a:latin typeface="Bebas Neue Cyrillic" panose="02000506000000020004" pitchFamily="2" charset="0"/>
              </a:rPr>
              <a:t>max</a:t>
            </a:r>
            <a:r>
              <a:rPr lang="ru-RU" sz="2200" b="1" dirty="0">
                <a:latin typeface="Bebas Neue Cyrillic" panose="02000506000000020004" pitchFamily="2" charset="0"/>
              </a:rPr>
              <a:t>., </a:t>
            </a:r>
            <a:r>
              <a:rPr lang="en-US" sz="2200" b="1" dirty="0" err="1">
                <a:latin typeface="Bebas Neue Cyrillic" panose="02000506000000020004" pitchFamily="2" charset="0"/>
              </a:rPr>
              <a:t>dBi</a:t>
            </a:r>
            <a:r>
              <a:rPr lang="ru-RU" sz="2200" b="1" dirty="0">
                <a:latin typeface="Bebas Neue Cyrillic" panose="02000506000000020004" pitchFamily="2" charset="0"/>
              </a:rPr>
              <a:t>:</a:t>
            </a:r>
          </a:p>
          <a:p>
            <a:r>
              <a:rPr lang="en-US" sz="2200" b="1" dirty="0">
                <a:latin typeface="Bebas Neue Cyrillic" panose="02000506000000020004" pitchFamily="2" charset="0"/>
              </a:rPr>
              <a:t>Bas5340-5V</a:t>
            </a:r>
            <a:r>
              <a:rPr lang="ru-RU" sz="2200" b="1" dirty="0"/>
              <a:t>..........................</a:t>
            </a:r>
            <a:r>
              <a:rPr lang="en-US" sz="2200" b="1" dirty="0">
                <a:latin typeface="Bebas Neue Cyrillic" panose="02000506000000020004" pitchFamily="2" charset="0"/>
              </a:rPr>
              <a:t>45</a:t>
            </a:r>
          </a:p>
          <a:p>
            <a:r>
              <a:rPr lang="en-US" sz="2200" b="1" dirty="0">
                <a:latin typeface="Bebas Neue Cyrillic" panose="02000506000000020004" pitchFamily="2" charset="0"/>
              </a:rPr>
              <a:t>BAS5340-USB</a:t>
            </a:r>
            <a:r>
              <a:rPr lang="ru-RU" sz="2200" b="1" dirty="0"/>
              <a:t>.......................</a:t>
            </a:r>
            <a:r>
              <a:rPr lang="en-US" sz="2200" b="1" dirty="0">
                <a:latin typeface="Bebas Neue Cyrillic" panose="02000506000000020004" pitchFamily="2" charset="0"/>
              </a:rPr>
              <a:t>45</a:t>
            </a:r>
          </a:p>
          <a:p>
            <a:r>
              <a:rPr lang="en-US" sz="2200" b="1" dirty="0">
                <a:latin typeface="Bebas Neue Cyrillic" panose="02000506000000020004" pitchFamily="2" charset="0"/>
              </a:rPr>
              <a:t>Cable length</a:t>
            </a:r>
            <a:r>
              <a:rPr lang="ru-RU" sz="2200" b="1" dirty="0">
                <a:latin typeface="Bebas Neue Cyrillic" panose="02000506000000020004" pitchFamily="2" charset="0"/>
              </a:rPr>
              <a:t>, </a:t>
            </a:r>
            <a:r>
              <a:rPr lang="en-US" sz="2200" b="1" dirty="0">
                <a:latin typeface="Bebas Neue Cyrillic" panose="02000506000000020004" pitchFamily="2" charset="0"/>
              </a:rPr>
              <a:t>m</a:t>
            </a:r>
            <a:r>
              <a:rPr lang="ru-RU" sz="2200" b="1" dirty="0"/>
              <a:t>.....................</a:t>
            </a:r>
            <a:r>
              <a:rPr lang="ru-RU" sz="2200" b="1" dirty="0">
                <a:latin typeface="Bebas Neue Cyrillic" panose="02000506000000020004" pitchFamily="2" charset="0"/>
              </a:rPr>
              <a:t>1</a:t>
            </a:r>
            <a:r>
              <a:rPr lang="en-US" sz="2200" b="1" dirty="0">
                <a:latin typeface="Bebas Neue Cyrillic" panose="02000506000000020004" pitchFamily="2" charset="0"/>
              </a:rPr>
              <a:t>.</a:t>
            </a:r>
            <a:r>
              <a:rPr lang="ru-RU" sz="2200" b="1" dirty="0">
                <a:latin typeface="Bebas Neue Cyrillic" panose="02000506000000020004" pitchFamily="2" charset="0"/>
              </a:rPr>
              <a:t>8</a:t>
            </a:r>
          </a:p>
          <a:p>
            <a:r>
              <a:rPr lang="en-US" altLang="ru-RU" sz="2200" b="1" dirty="0">
                <a:solidFill>
                  <a:srgbClr val="000000"/>
                </a:solidFill>
                <a:latin typeface="Bebas Neue Cyrillic" panose="02000506000000020004"/>
              </a:rPr>
              <a:t>Weight, not more than, kg </a:t>
            </a:r>
            <a:r>
              <a:rPr lang="ru-RU" sz="2200" b="1" dirty="0"/>
              <a:t>……</a:t>
            </a:r>
            <a:r>
              <a:rPr lang="ru-RU" sz="2200" b="1" dirty="0">
                <a:latin typeface="Bebas Neue Cyrillic" panose="02000506000000020004" pitchFamily="2" charset="0"/>
              </a:rPr>
              <a:t>0</a:t>
            </a:r>
            <a:r>
              <a:rPr lang="en-US" sz="2200" b="1" dirty="0">
                <a:latin typeface="Bebas Neue Cyrillic" panose="02000506000000020004" pitchFamily="2" charset="0"/>
              </a:rPr>
              <a:t>.</a:t>
            </a:r>
            <a:r>
              <a:rPr lang="ru-RU" sz="2200" b="1" dirty="0">
                <a:latin typeface="Bebas Neue Cyrillic" panose="02000506000000020004" pitchFamily="2" charset="0"/>
              </a:rPr>
              <a:t>7</a:t>
            </a:r>
          </a:p>
          <a:p>
            <a:r>
              <a:rPr lang="en-US" altLang="ru-RU" sz="2200" b="1" dirty="0">
                <a:solidFill>
                  <a:srgbClr val="000000"/>
                </a:solidFill>
                <a:latin typeface="Bebas Neue Cyrillic" panose="02000506000000020004"/>
              </a:rPr>
              <a:t>Packing dimensions, mm</a:t>
            </a:r>
            <a:r>
              <a:rPr lang="ru-RU" sz="2200" b="1" dirty="0">
                <a:latin typeface="Bebas Neue Cyrillic" panose="02000506000000020004" pitchFamily="2" charset="0"/>
              </a:rPr>
              <a:t>: 250х235х80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13" y="5178933"/>
            <a:ext cx="6077794" cy="9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8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6286027"/>
            <a:ext cx="1661620" cy="490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60" y="6269454"/>
            <a:ext cx="2117480" cy="47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110709"/>
            <a:ext cx="8969675" cy="583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250" y="1259425"/>
            <a:ext cx="5812971" cy="4844142"/>
          </a:xfrm>
          <a:prstGeom prst="rect">
            <a:avLst/>
          </a:prstGeom>
          <a:effectLst/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421086" y="902918"/>
            <a:ext cx="3638654" cy="5200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altLang="ru-RU" sz="3000" b="1" dirty="0">
                <a:solidFill>
                  <a:srgbClr val="FF0000"/>
                </a:solidFill>
                <a:latin typeface="Bebas Neue Cyrillic" panose="02000506000000020004"/>
              </a:rPr>
              <a:t>Directional </a:t>
            </a: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indoor antenna </a:t>
            </a:r>
            <a:r>
              <a:rPr lang="en-US" altLang="ru-RU" sz="3000" b="1" dirty="0">
                <a:solidFill>
                  <a:srgbClr val="FF0000"/>
                </a:solidFill>
                <a:latin typeface="Bebas Neue Cyrillic" panose="02000506000000020004"/>
              </a:rPr>
              <a:t>is perfectly compatible </a:t>
            </a: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with digital TV </a:t>
            </a:r>
            <a:r>
              <a:rPr lang="en-US" altLang="ru-RU" sz="3000" b="1" dirty="0" err="1">
                <a:solidFill>
                  <a:srgbClr val="000000"/>
                </a:solidFill>
                <a:latin typeface="Bebas Neue Cyrillic" panose="02000506000000020004"/>
              </a:rPr>
              <a:t>receiver</a:t>
            </a:r>
            <a:r>
              <a:rPr lang="en-US" altLang="ru-RU" sz="3000" b="1" dirty="0" err="1">
                <a:solidFill>
                  <a:srgbClr val="000000"/>
                </a:solidFill>
                <a:latin typeface="Bebas Neue Cyrillic" panose="02000506000000020004"/>
                <a:hlinkClick r:id="rId6"/>
              </a:rPr>
              <a:t>TVJET</a:t>
            </a: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  <a:hlinkClick r:id="rId6"/>
              </a:rPr>
              <a:t> RE820HDT2</a:t>
            </a:r>
            <a:endParaRPr lang="en-US" altLang="ru-RU" sz="3000" b="1" dirty="0">
              <a:solidFill>
                <a:srgbClr val="000000"/>
              </a:solidFill>
              <a:latin typeface="Bebas Neue Cyrillic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72076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6286027"/>
            <a:ext cx="1661620" cy="490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60" y="6269454"/>
            <a:ext cx="2117480" cy="47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110709"/>
            <a:ext cx="8969675" cy="583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: скругленные углы 9"/>
          <p:cNvSpPr/>
          <p:nvPr/>
        </p:nvSpPr>
        <p:spPr>
          <a:xfrm rot="20675732">
            <a:off x="4103922" y="1080156"/>
            <a:ext cx="3073646" cy="1343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Excellent price and quality combination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759" y="570294"/>
            <a:ext cx="6969363" cy="5575490"/>
          </a:xfrm>
          <a:prstGeom prst="rect">
            <a:avLst/>
          </a:prstGeom>
        </p:spPr>
      </p:pic>
      <p:sp>
        <p:nvSpPr>
          <p:cNvPr id="11" name="Прямоугольник: скругленные углы 10"/>
          <p:cNvSpPr/>
          <p:nvPr/>
        </p:nvSpPr>
        <p:spPr>
          <a:xfrm rot="1227519">
            <a:off x="6247979" y="2810017"/>
            <a:ext cx="2673837" cy="1343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High marginality for your partners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426042">
            <a:off x="5963862" y="4548706"/>
            <a:ext cx="2673837" cy="1343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altLang="ru-RU" sz="3000" b="1" dirty="0" err="1">
                <a:solidFill>
                  <a:srgbClr val="000000"/>
                </a:solidFill>
                <a:latin typeface="Bebas Neue Cyrillic" panose="02000506000000020004"/>
              </a:rPr>
              <a:t>Multicoloured</a:t>
            </a:r>
            <a:r>
              <a:rPr lang="en-US" altLang="ru-RU" sz="3000" b="1" dirty="0">
                <a:solidFill>
                  <a:srgbClr val="000000"/>
                </a:solidFill>
                <a:latin typeface="Bebas Neue Cyrillic" panose="02000506000000020004"/>
              </a:rPr>
              <a:t> packing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 rot="20820816">
            <a:off x="2863870" y="5161975"/>
            <a:ext cx="2673837" cy="13277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altLang="ru-RU" sz="2800" b="1" dirty="0">
                <a:solidFill>
                  <a:srgbClr val="E31E24"/>
                </a:solidFill>
                <a:latin typeface="Bebas Neue Cyrillic" panose="02000506000000020004"/>
              </a:rPr>
              <a:t>Traditional configuration with new amplifier</a:t>
            </a:r>
          </a:p>
        </p:txBody>
      </p:sp>
    </p:spTree>
    <p:extLst>
      <p:ext uri="{BB962C8B-B14F-4D97-AF65-F5344CB8AC3E}">
        <p14:creationId xmlns:p14="http://schemas.microsoft.com/office/powerpoint/2010/main" val="338564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3403" y="875166"/>
            <a:ext cx="6858000" cy="1655762"/>
          </a:xfrm>
        </p:spPr>
        <p:txBody>
          <a:bodyPr>
            <a:normAutofit/>
          </a:bodyPr>
          <a:lstStyle/>
          <a:p>
            <a:r>
              <a:rPr lang="en-US" sz="5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bas Neue Cyrillic" panose="02000506000000020004" pitchFamily="2" charset="0"/>
              </a:rPr>
              <a:t>Need accessories?</a:t>
            </a:r>
            <a:endParaRPr lang="ru-RU" sz="5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Bebas Neue Cyrillic" panose="0200050600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6286027"/>
            <a:ext cx="1661620" cy="490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60" y="6269454"/>
            <a:ext cx="2117480" cy="47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110709"/>
            <a:ext cx="8969675" cy="583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02593" y="1694764"/>
            <a:ext cx="2644934" cy="138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3000" b="1" dirty="0">
                <a:solidFill>
                  <a:srgbClr val="E31E24"/>
                </a:solidFill>
                <a:latin typeface="Bebas Neue Cyrillic" panose="02000506000000020004"/>
              </a:rPr>
              <a:t>DIGITAL TV TUNER TVJET</a:t>
            </a:r>
            <a:endParaRPr lang="ru-RU" sz="3000" b="1" dirty="0">
              <a:solidFill>
                <a:srgbClr val="E31E24"/>
              </a:solidFill>
              <a:latin typeface="Bebas Neue Cyrillic" panose="02000506000000020004" pitchFamily="2" charset="0"/>
            </a:endParaRPr>
          </a:p>
        </p:txBody>
      </p:sp>
      <p:pic>
        <p:nvPicPr>
          <p:cNvPr id="2" name="Рисунок 1">
            <a:hlinkClick r:id="rId5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5" y="3372973"/>
            <a:ext cx="3542444" cy="2361629"/>
          </a:xfrm>
          <a:prstGeom prst="rect">
            <a:avLst/>
          </a:prstGeom>
        </p:spPr>
      </p:pic>
      <p:pic>
        <p:nvPicPr>
          <p:cNvPr id="4" name="Рисунок 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90" y="3427783"/>
            <a:ext cx="2846031" cy="2143253"/>
          </a:xfrm>
          <a:prstGeom prst="rect">
            <a:avLst/>
          </a:prstGeom>
        </p:spPr>
      </p:pic>
      <p:pic>
        <p:nvPicPr>
          <p:cNvPr id="7" name="Рисунок 6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22750" y1="72667" x2="22750" y2="72667"/>
                        <a14:backgroundMark x1="9375" y1="48333" x2="9375" y2="48333"/>
                        <a14:backgroundMark x1="37000" y1="35667" x2="37000" y2="35667"/>
                        <a14:backgroundMark x1="39000" y1="34167" x2="39000" y2="34167"/>
                        <a14:backgroundMark x1="40375" y1="32167" x2="40375" y2="32167"/>
                        <a14:backgroundMark x1="57250" y1="26833" x2="57250" y2="26833"/>
                        <a14:backgroundMark x1="62875" y1="25333" x2="62875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57" y="3458285"/>
            <a:ext cx="3103410" cy="2327558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3258699" y="1694764"/>
            <a:ext cx="2644934" cy="1384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altLang="ru-RU" sz="3000" b="1" dirty="0">
                <a:solidFill>
                  <a:srgbClr val="E31E24"/>
                </a:solidFill>
                <a:latin typeface="Bebas Neue Cyrillic" panose="02000506000000020004"/>
              </a:rPr>
              <a:t>ANTENNA EXTENSION УА-5</a:t>
            </a: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6414806" y="1703047"/>
            <a:ext cx="2644934" cy="13873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31E24"/>
                </a:solidFill>
                <a:latin typeface="Bebas Neue Cyrillic" panose="02000506000000020004" pitchFamily="2" charset="0"/>
              </a:rPr>
              <a:t>WALL SHELF – m</a:t>
            </a:r>
            <a:endParaRPr lang="ru-RU" sz="2800" b="1" dirty="0">
              <a:solidFill>
                <a:srgbClr val="E31E24"/>
              </a:solidFill>
              <a:latin typeface="Bebas Neue Cyrillic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0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" y="110709"/>
            <a:ext cx="8969675" cy="583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760096"/>
            <a:ext cx="7135470" cy="153827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560" y="4119102"/>
            <a:ext cx="9059740" cy="2212522"/>
          </a:xfrm>
        </p:spPr>
        <p:txBody>
          <a:bodyPr>
            <a:normAutofit/>
          </a:bodyPr>
          <a:lstStyle/>
          <a:p>
            <a:r>
              <a:rPr lang="en-US" altLang="ru-RU" sz="3600" dirty="0">
                <a:solidFill>
                  <a:srgbClr val="000000"/>
                </a:solidFill>
                <a:latin typeface="Bebas Neue Cyrillic" panose="02000506000000020004"/>
              </a:rPr>
              <a:t>REMO LTD</a:t>
            </a:r>
            <a:br>
              <a:rPr lang="ru-RU" sz="3600" dirty="0">
                <a:latin typeface="Bebas Neue Cyrillic" panose="02000506000000020004" pitchFamily="2" charset="0"/>
              </a:rPr>
            </a:br>
            <a:r>
              <a:rPr lang="en-US" altLang="ru-RU" sz="3600" dirty="0">
                <a:solidFill>
                  <a:srgbClr val="000000"/>
                </a:solidFill>
                <a:latin typeface="Bebas Neue Cyrillic" panose="02000506000000020004"/>
              </a:rPr>
              <a:t>50 Let </a:t>
            </a:r>
            <a:r>
              <a:rPr lang="en-US" altLang="ru-RU" sz="3600" dirty="0" err="1">
                <a:solidFill>
                  <a:srgbClr val="000000"/>
                </a:solidFill>
                <a:latin typeface="Bebas Neue Cyrillic" panose="02000506000000020004"/>
              </a:rPr>
              <a:t>Oktyabrya</a:t>
            </a:r>
            <a:r>
              <a:rPr lang="en-US" altLang="ru-RU" sz="3600" dirty="0">
                <a:solidFill>
                  <a:srgbClr val="000000"/>
                </a:solidFill>
                <a:latin typeface="Bebas Neue Cyrillic" panose="02000506000000020004"/>
              </a:rPr>
              <a:t>, 101, Saratov, 410033, Russia </a:t>
            </a:r>
            <a:r>
              <a:rPr lang="ru-RU" sz="3600" dirty="0"/>
              <a:t>+</a:t>
            </a:r>
            <a:r>
              <a:rPr lang="ru-RU" sz="3600" dirty="0">
                <a:latin typeface="Bebas Neue Cyrillic" panose="02000506000000020004" pitchFamily="2" charset="0"/>
              </a:rPr>
              <a:t>7(8452) 49-32-35</a:t>
            </a:r>
            <a:br>
              <a:rPr lang="ru-RU" sz="3600" dirty="0">
                <a:latin typeface="Bebas Neue Cyrillic" panose="02000506000000020004" pitchFamily="2" charset="0"/>
              </a:rPr>
            </a:br>
            <a:r>
              <a:rPr lang="ru-RU" sz="3600" dirty="0">
                <a:latin typeface="Bebas Neue Cyrillic" panose="02000506000000020004" pitchFamily="2" charset="0"/>
              </a:rPr>
              <a:t>online@remo-zavod.ru</a:t>
            </a:r>
          </a:p>
        </p:txBody>
      </p:sp>
    </p:spTree>
    <p:extLst>
      <p:ext uri="{BB962C8B-B14F-4D97-AF65-F5344CB8AC3E}">
        <p14:creationId xmlns:p14="http://schemas.microsoft.com/office/powerpoint/2010/main" val="83167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133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Bebas Neue Cyrillic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c-manager</dc:creator>
  <cp:lastModifiedBy>c-manager</cp:lastModifiedBy>
  <cp:revision>40</cp:revision>
  <dcterms:created xsi:type="dcterms:W3CDTF">2016-08-09T10:20:49Z</dcterms:created>
  <dcterms:modified xsi:type="dcterms:W3CDTF">2016-08-24T11:08:36Z</dcterms:modified>
</cp:coreProperties>
</file>